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42" r:id="rId2"/>
    <p:sldId id="257" r:id="rId3"/>
    <p:sldId id="410" r:id="rId4"/>
    <p:sldId id="423" r:id="rId5"/>
    <p:sldId id="435" r:id="rId6"/>
    <p:sldId id="411" r:id="rId7"/>
    <p:sldId id="425" r:id="rId8"/>
    <p:sldId id="426" r:id="rId9"/>
    <p:sldId id="428" r:id="rId10"/>
    <p:sldId id="430" r:id="rId11"/>
    <p:sldId id="433" r:id="rId12"/>
    <p:sldId id="432" r:id="rId13"/>
    <p:sldId id="434" r:id="rId14"/>
    <p:sldId id="427" r:id="rId15"/>
    <p:sldId id="436" r:id="rId16"/>
    <p:sldId id="424" r:id="rId17"/>
    <p:sldId id="443" r:id="rId18"/>
    <p:sldId id="438" r:id="rId19"/>
    <p:sldId id="439" r:id="rId20"/>
    <p:sldId id="440" r:id="rId21"/>
    <p:sldId id="444" r:id="rId22"/>
    <p:sldId id="446" r:id="rId23"/>
    <p:sldId id="449" r:id="rId24"/>
    <p:sldId id="447" r:id="rId25"/>
    <p:sldId id="445" r:id="rId26"/>
    <p:sldId id="448" r:id="rId27"/>
    <p:sldId id="441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006600"/>
    <a:srgbClr val="33CC33"/>
    <a:srgbClr val="008000"/>
    <a:srgbClr val="FFFF00"/>
    <a:srgbClr val="C7C8D1"/>
    <a:srgbClr val="9999FF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4555" autoAdjust="0"/>
  </p:normalViewPr>
  <p:slideViewPr>
    <p:cSldViewPr snapToGrid="0">
      <p:cViewPr>
        <p:scale>
          <a:sx n="60" d="100"/>
          <a:sy n="60" d="100"/>
        </p:scale>
        <p:origin x="-3240" y="-120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85535A-1B8A-4FB0-B3C0-19D509B3367C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39C68C-3141-44C2-BDFE-5203119BD303}">
      <dgm:prSet phldrT="[Text]" custT="1"/>
      <dgm:spPr/>
      <dgm:t>
        <a:bodyPr/>
        <a:lstStyle/>
        <a:p>
          <a:r>
            <a:rPr lang="en-US" sz="1600" b="1" dirty="0" smtClean="0"/>
            <a:t>ECONOMICS</a:t>
          </a:r>
          <a:endParaRPr lang="en-US" sz="1600" b="1" dirty="0"/>
        </a:p>
      </dgm:t>
    </dgm:pt>
    <dgm:pt modelId="{01E52BC2-0A69-4367-8E12-AF0A9C5E58B7}" type="parTrans" cxnId="{252B802D-E537-44C7-B329-C7B3A36EC8CE}">
      <dgm:prSet/>
      <dgm:spPr/>
      <dgm:t>
        <a:bodyPr/>
        <a:lstStyle/>
        <a:p>
          <a:endParaRPr lang="en-US"/>
        </a:p>
      </dgm:t>
    </dgm:pt>
    <dgm:pt modelId="{E314506A-A74F-4A44-AD67-178A9BCF2487}" type="sibTrans" cxnId="{252B802D-E537-44C7-B329-C7B3A36EC8CE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ED113D0-FA0B-430A-8B3A-A929A8155C48}">
      <dgm:prSet phldrT="[Text]" custT="1"/>
      <dgm:spPr/>
      <dgm:t>
        <a:bodyPr/>
        <a:lstStyle/>
        <a:p>
          <a:r>
            <a:rPr lang="en-US" sz="1600" b="1" dirty="0" smtClean="0"/>
            <a:t>DESIGN</a:t>
          </a:r>
          <a:endParaRPr lang="en-US" sz="1600" b="1" dirty="0"/>
        </a:p>
      </dgm:t>
    </dgm:pt>
    <dgm:pt modelId="{34E965DC-5099-4BDA-8A47-FE0F61593CD1}" type="parTrans" cxnId="{FD1C18E9-9047-4F24-9E6B-C1632965B8C4}">
      <dgm:prSet/>
      <dgm:spPr/>
      <dgm:t>
        <a:bodyPr/>
        <a:lstStyle/>
        <a:p>
          <a:endParaRPr lang="en-US"/>
        </a:p>
      </dgm:t>
    </dgm:pt>
    <dgm:pt modelId="{6511C167-0158-4D18-931A-7B9003A235F1}" type="sibTrans" cxnId="{FD1C18E9-9047-4F24-9E6B-C1632965B8C4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A18CED-B2C5-42B7-9477-10AAA45569BA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E48297-D41C-4872-8FD1-E771A0C175F5}" type="parTrans" cxnId="{E64375C0-09BD-40C7-9BBA-FC4D62476B1D}">
      <dgm:prSet/>
      <dgm:spPr/>
      <dgm:t>
        <a:bodyPr/>
        <a:lstStyle/>
        <a:p>
          <a:endParaRPr lang="en-US"/>
        </a:p>
      </dgm:t>
    </dgm:pt>
    <dgm:pt modelId="{F9446E58-1AAA-4774-9CE5-05FC9566153D}" type="sibTrans" cxnId="{E64375C0-09BD-40C7-9BBA-FC4D62476B1D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BAEC32-EDBA-4C96-B972-A4B0B72023F4}">
      <dgm:prSet phldrT="[Text]" custT="1"/>
      <dgm:spPr/>
      <dgm:t>
        <a:bodyPr/>
        <a:lstStyle/>
        <a:p>
          <a:r>
            <a:rPr lang="en-US" sz="1600" b="1" dirty="0" smtClean="0"/>
            <a:t>SURVEY</a:t>
          </a:r>
          <a:endParaRPr lang="en-US" sz="1600" b="1" dirty="0"/>
        </a:p>
      </dgm:t>
    </dgm:pt>
    <dgm:pt modelId="{641467E3-9322-468D-B6D4-3D2A6619427A}" type="sibTrans" cxnId="{ECC5683D-C09B-45F5-8EA9-77B7F9AC56C2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66C35E-6E58-4EAF-B241-A51A93DFB842}" type="parTrans" cxnId="{ECC5683D-C09B-45F5-8EA9-77B7F9AC56C2}">
      <dgm:prSet/>
      <dgm:spPr/>
      <dgm:t>
        <a:bodyPr/>
        <a:lstStyle/>
        <a:p>
          <a:endParaRPr lang="en-US"/>
        </a:p>
      </dgm:t>
    </dgm:pt>
    <dgm:pt modelId="{1F35F4AF-ADD3-47F1-88AE-BE953474F907}" type="pres">
      <dgm:prSet presAssocID="{9885535A-1B8A-4FB0-B3C0-19D509B3367C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3E58089F-FA9E-4532-B051-6E7A6F2193B4}" type="pres">
      <dgm:prSet presAssocID="{0F39C68C-3141-44C2-BDFE-5203119BD303}" presName="text1" presStyleCnt="0"/>
      <dgm:spPr/>
    </dgm:pt>
    <dgm:pt modelId="{4A189FFC-A4A7-44D5-8987-1FDBDCF8A4BD}" type="pres">
      <dgm:prSet presAssocID="{0F39C68C-3141-44C2-BDFE-5203119BD303}" presName="textRepeatNode" presStyleLbl="alignNode1" presStyleIdx="0" presStyleCnt="4" custFlipHor="1" custScaleX="93914" custScaleY="92903" custLinFactNeighborX="-89247" custLinFactNeighborY="-8654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60706-B9B6-45F3-A9BA-D624500458E4}" type="pres">
      <dgm:prSet presAssocID="{0F39C68C-3141-44C2-BDFE-5203119BD303}" presName="textaccent1" presStyleCnt="0"/>
      <dgm:spPr/>
    </dgm:pt>
    <dgm:pt modelId="{5DF5106E-2D25-4EAD-AF49-5A1D1D2F829F}" type="pres">
      <dgm:prSet presAssocID="{0F39C68C-3141-44C2-BDFE-5203119BD303}" presName="accentRepeatNode" presStyleLbl="solidAlignAcc1" presStyleIdx="0" presStyleCnt="8" custFlipHor="1" custScaleX="64118" custScaleY="69789" custLinFactNeighborX="-97593"/>
      <dgm:spPr/>
    </dgm:pt>
    <dgm:pt modelId="{94D7E3EF-C69F-4791-841D-8E6F4E567512}" type="pres">
      <dgm:prSet presAssocID="{E314506A-A74F-4A44-AD67-178A9BCF2487}" presName="image1" presStyleCnt="0"/>
      <dgm:spPr/>
    </dgm:pt>
    <dgm:pt modelId="{6BED8D65-01EF-483C-9033-5EF740506350}" type="pres">
      <dgm:prSet presAssocID="{E314506A-A74F-4A44-AD67-178A9BCF2487}" presName="imageRepeatNode" presStyleLbl="alignAcc1" presStyleIdx="0" presStyleCnt="4" custFlipHor="1" custScaleX="88752" custScaleY="91033" custLinFactNeighborX="60316" custLinFactNeighborY="41290"/>
      <dgm:spPr/>
      <dgm:t>
        <a:bodyPr/>
        <a:lstStyle/>
        <a:p>
          <a:endParaRPr lang="en-US"/>
        </a:p>
      </dgm:t>
    </dgm:pt>
    <dgm:pt modelId="{D25C2A8B-9CE0-4B45-8CFD-B4844199FB28}" type="pres">
      <dgm:prSet presAssocID="{E314506A-A74F-4A44-AD67-178A9BCF2487}" presName="imageaccent1" presStyleCnt="0"/>
      <dgm:spPr/>
    </dgm:pt>
    <dgm:pt modelId="{3AFA06F7-0CC5-4BDD-917D-98E1EE159EB8}" type="pres">
      <dgm:prSet presAssocID="{E314506A-A74F-4A44-AD67-178A9BCF2487}" presName="accentRepeatNode" presStyleLbl="solidAlignAcc1" presStyleIdx="1" presStyleCnt="8" custFlipHor="1" custScaleX="64118" custScaleY="69789" custLinFactY="-100000" custLinFactNeighborX="28193" custLinFactNeighborY="-191742"/>
      <dgm:spPr/>
    </dgm:pt>
    <dgm:pt modelId="{C8702723-4EEA-4C1E-BB54-00F4F78D9962}" type="pres">
      <dgm:prSet presAssocID="{4ED113D0-FA0B-430A-8B3A-A929A8155C48}" presName="text2" presStyleCnt="0"/>
      <dgm:spPr/>
    </dgm:pt>
    <dgm:pt modelId="{2CD97A92-8598-41B6-AA81-5D7F3B8FB844}" type="pres">
      <dgm:prSet presAssocID="{4ED113D0-FA0B-430A-8B3A-A929A8155C48}" presName="textRepeatNode" presStyleLbl="alignNode1" presStyleIdx="1" presStyleCnt="4" custFlipHor="1" custScaleX="87186" custScaleY="86459" custLinFactNeighborX="-35551" custLinFactNeighborY="-2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E82F93-52EE-4B78-8A4C-EBFB28DDCAA3}" type="pres">
      <dgm:prSet presAssocID="{4ED113D0-FA0B-430A-8B3A-A929A8155C48}" presName="textaccent2" presStyleCnt="0"/>
      <dgm:spPr/>
    </dgm:pt>
    <dgm:pt modelId="{5D2645F4-DB81-4845-AEE7-AE2A806A84F8}" type="pres">
      <dgm:prSet presAssocID="{4ED113D0-FA0B-430A-8B3A-A929A8155C48}" presName="accentRepeatNode" presStyleLbl="solidAlignAcc1" presStyleIdx="2" presStyleCnt="8" custFlipHor="1" custScaleX="64118" custScaleY="69789" custLinFactX="-100000" custLinFactY="-100000" custLinFactNeighborX="-180685" custLinFactNeighborY="-104702"/>
      <dgm:spPr/>
    </dgm:pt>
    <dgm:pt modelId="{1C999824-CFC9-4092-941B-86B6FEA9C150}" type="pres">
      <dgm:prSet presAssocID="{6511C167-0158-4D18-931A-7B9003A235F1}" presName="image2" presStyleCnt="0"/>
      <dgm:spPr/>
    </dgm:pt>
    <dgm:pt modelId="{E212CEF4-13E5-4B22-BACA-0FE7EEBD3B05}" type="pres">
      <dgm:prSet presAssocID="{6511C167-0158-4D18-931A-7B9003A235F1}" presName="imageRepeatNode" presStyleLbl="alignAcc1" presStyleIdx="1" presStyleCnt="4" custFlipHor="1" custScaleX="85339" custScaleY="89263" custLinFactNeighborX="20770" custLinFactNeighborY="-58400"/>
      <dgm:spPr/>
      <dgm:t>
        <a:bodyPr/>
        <a:lstStyle/>
        <a:p>
          <a:endParaRPr lang="en-US"/>
        </a:p>
      </dgm:t>
    </dgm:pt>
    <dgm:pt modelId="{A4D026DD-1F33-4F9E-AABC-ED9774BC8232}" type="pres">
      <dgm:prSet presAssocID="{6511C167-0158-4D18-931A-7B9003A235F1}" presName="imageaccent2" presStyleCnt="0"/>
      <dgm:spPr/>
    </dgm:pt>
    <dgm:pt modelId="{6A437BED-7B1B-41DD-A4A4-BC26B16753EE}" type="pres">
      <dgm:prSet presAssocID="{6511C167-0158-4D18-931A-7B9003A235F1}" presName="accentRepeatNode" presStyleLbl="solidAlignAcc1" presStyleIdx="3" presStyleCnt="8" custFlipHor="1" custScaleX="64118" custScaleY="69789" custLinFactX="-178643" custLinFactY="-159545" custLinFactNeighborX="-200000" custLinFactNeighborY="-200000"/>
      <dgm:spPr/>
    </dgm:pt>
    <dgm:pt modelId="{6FD50945-0F80-4A25-BDDC-CB0CED271ED2}" type="pres">
      <dgm:prSet presAssocID="{74BAEC32-EDBA-4C96-B972-A4B0B72023F4}" presName="text3" presStyleCnt="0"/>
      <dgm:spPr/>
    </dgm:pt>
    <dgm:pt modelId="{C212AFE5-7F60-4C78-A811-91F61A04DE04}" type="pres">
      <dgm:prSet presAssocID="{74BAEC32-EDBA-4C96-B972-A4B0B72023F4}" presName="textRepeatNode" presStyleLbl="alignNode1" presStyleIdx="2" presStyleCnt="4" custFlipHor="1" custScaleX="85076" custScaleY="83157" custLinFactX="100000" custLinFactNeighborX="166196" custLinFactNeighborY="9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C00C28-8A9C-4FD9-BCF1-1CF2DE9BC68A}" type="pres">
      <dgm:prSet presAssocID="{74BAEC32-EDBA-4C96-B972-A4B0B72023F4}" presName="textaccent3" presStyleCnt="0"/>
      <dgm:spPr/>
    </dgm:pt>
    <dgm:pt modelId="{E97CE465-8469-4FFB-A14A-C0531A476756}" type="pres">
      <dgm:prSet presAssocID="{74BAEC32-EDBA-4C96-B972-A4B0B72023F4}" presName="accentRepeatNode" presStyleLbl="solidAlignAcc1" presStyleIdx="4" presStyleCnt="8" custFlipHor="1" custScaleX="64118" custScaleY="69789" custLinFactX="200000" custLinFactY="293496" custLinFactNeighborX="249503" custLinFactNeighborY="300000"/>
      <dgm:spPr/>
    </dgm:pt>
    <dgm:pt modelId="{BD25235D-7F67-45DB-B641-F53357474B76}" type="pres">
      <dgm:prSet presAssocID="{641467E3-9322-468D-B6D4-3D2A6619427A}" presName="image3" presStyleCnt="0"/>
      <dgm:spPr/>
    </dgm:pt>
    <dgm:pt modelId="{50353496-CF14-46AC-BD57-672559B9D4A5}" type="pres">
      <dgm:prSet presAssocID="{641467E3-9322-468D-B6D4-3D2A6619427A}" presName="imageRepeatNode" presStyleLbl="alignAcc1" presStyleIdx="2" presStyleCnt="4" custFlipHor="1" custScaleX="88062" custScaleY="90627" custLinFactNeighborX="35659" custLinFactNeighborY="59789"/>
      <dgm:spPr/>
      <dgm:t>
        <a:bodyPr/>
        <a:lstStyle/>
        <a:p>
          <a:endParaRPr lang="en-US"/>
        </a:p>
      </dgm:t>
    </dgm:pt>
    <dgm:pt modelId="{FFB985FF-20C2-4558-AD14-EEA26CB0201D}" type="pres">
      <dgm:prSet presAssocID="{641467E3-9322-468D-B6D4-3D2A6619427A}" presName="imageaccent3" presStyleCnt="0"/>
      <dgm:spPr/>
    </dgm:pt>
    <dgm:pt modelId="{3657C73E-8C17-4465-B437-1A548A07B529}" type="pres">
      <dgm:prSet presAssocID="{641467E3-9322-468D-B6D4-3D2A6619427A}" presName="accentRepeatNode" presStyleLbl="solidAlignAcc1" presStyleIdx="5" presStyleCnt="8" custFlipHor="1" custScaleX="64118" custScaleY="69789" custLinFactX="-100000" custLinFactY="594655" custLinFactNeighborX="-112142" custLinFactNeighborY="600000"/>
      <dgm:spPr/>
    </dgm:pt>
    <dgm:pt modelId="{5BD952D1-B35F-458B-9F63-DD37C9154303}" type="pres">
      <dgm:prSet presAssocID="{34A18CED-B2C5-42B7-9477-10AAA45569BA}" presName="text4" presStyleCnt="0"/>
      <dgm:spPr/>
    </dgm:pt>
    <dgm:pt modelId="{F364EDE0-3D92-4B08-91AE-82FC39E6B9B6}" type="pres">
      <dgm:prSet presAssocID="{34A18CED-B2C5-42B7-9477-10AAA45569BA}" presName="textRepeatNode" presStyleLbl="alignNode1" presStyleIdx="3" presStyleCnt="4" custFlipHor="1" custScaleX="88977" custScaleY="86461" custLinFactNeighborX="22706" custLinFactNeighborY="-427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0F2BD-8F1D-47BD-9ACF-BED3967063AB}" type="pres">
      <dgm:prSet presAssocID="{34A18CED-B2C5-42B7-9477-10AAA45569BA}" presName="textaccent4" presStyleCnt="0"/>
      <dgm:spPr/>
    </dgm:pt>
    <dgm:pt modelId="{A40A4622-05F9-4AF7-A9D0-BEADAC023E64}" type="pres">
      <dgm:prSet presAssocID="{34A18CED-B2C5-42B7-9477-10AAA45569BA}" presName="accentRepeatNode" presStyleLbl="solidAlignAcc1" presStyleIdx="6" presStyleCnt="8" custLinFactX="-289719" custLinFactY="400000" custLinFactNeighborX="-300000" custLinFactNeighborY="417047"/>
      <dgm:spPr/>
    </dgm:pt>
    <dgm:pt modelId="{27B51FB2-181C-4BE2-B5BE-EAD781555C4A}" type="pres">
      <dgm:prSet presAssocID="{F9446E58-1AAA-4774-9CE5-05FC9566153D}" presName="image4" presStyleCnt="0"/>
      <dgm:spPr/>
    </dgm:pt>
    <dgm:pt modelId="{11BBDABF-BD1F-48F4-BE77-0F2764E91A9B}" type="pres">
      <dgm:prSet presAssocID="{F9446E58-1AAA-4774-9CE5-05FC9566153D}" presName="imageRepeatNode" presStyleLbl="alignAcc1" presStyleIdx="3" presStyleCnt="4" custFlipHor="1" custScaleX="85941" custScaleY="88150" custLinFactX="-34551" custLinFactNeighborX="-100000" custLinFactNeighborY="42687"/>
      <dgm:spPr/>
      <dgm:t>
        <a:bodyPr/>
        <a:lstStyle/>
        <a:p>
          <a:endParaRPr lang="en-US"/>
        </a:p>
      </dgm:t>
    </dgm:pt>
    <dgm:pt modelId="{4C1BE2D4-31DE-4F8D-A0A0-41A85E8891C2}" type="pres">
      <dgm:prSet presAssocID="{F9446E58-1AAA-4774-9CE5-05FC9566153D}" presName="imageaccent4" presStyleCnt="0"/>
      <dgm:spPr/>
    </dgm:pt>
    <dgm:pt modelId="{432605E5-7ED8-4D98-AF93-737F7F12DA54}" type="pres">
      <dgm:prSet presAssocID="{F9446E58-1AAA-4774-9CE5-05FC9566153D}" presName="accentRepeatNode" presStyleLbl="solidAlignAcc1" presStyleIdx="7" presStyleCnt="8" custLinFactX="-300000" custLinFactY="81462" custLinFactNeighborX="-361561" custLinFactNeighborY="100000"/>
      <dgm:spPr/>
    </dgm:pt>
  </dgm:ptLst>
  <dgm:cxnLst>
    <dgm:cxn modelId="{252B802D-E537-44C7-B329-C7B3A36EC8CE}" srcId="{9885535A-1B8A-4FB0-B3C0-19D509B3367C}" destId="{0F39C68C-3141-44C2-BDFE-5203119BD303}" srcOrd="0" destOrd="0" parTransId="{01E52BC2-0A69-4367-8E12-AF0A9C5E58B7}" sibTransId="{E314506A-A74F-4A44-AD67-178A9BCF2487}"/>
    <dgm:cxn modelId="{C8B8132B-50ED-4CBC-9034-F965B63CB590}" type="presOf" srcId="{74BAEC32-EDBA-4C96-B972-A4B0B72023F4}" destId="{C212AFE5-7F60-4C78-A811-91F61A04DE04}" srcOrd="0" destOrd="0" presId="urn:microsoft.com/office/officeart/2008/layout/HexagonCluster"/>
    <dgm:cxn modelId="{E64375C0-09BD-40C7-9BBA-FC4D62476B1D}" srcId="{9885535A-1B8A-4FB0-B3C0-19D509B3367C}" destId="{34A18CED-B2C5-42B7-9477-10AAA45569BA}" srcOrd="3" destOrd="0" parTransId="{EAE48297-D41C-4872-8FD1-E771A0C175F5}" sibTransId="{F9446E58-1AAA-4774-9CE5-05FC9566153D}"/>
    <dgm:cxn modelId="{DE205C42-D738-406A-A29E-91E650E07764}" type="presOf" srcId="{34A18CED-B2C5-42B7-9477-10AAA45569BA}" destId="{F364EDE0-3D92-4B08-91AE-82FC39E6B9B6}" srcOrd="0" destOrd="0" presId="urn:microsoft.com/office/officeart/2008/layout/HexagonCluster"/>
    <dgm:cxn modelId="{452399D5-CDF3-4D4E-87E2-4273BE8239F0}" type="presOf" srcId="{F9446E58-1AAA-4774-9CE5-05FC9566153D}" destId="{11BBDABF-BD1F-48F4-BE77-0F2764E91A9B}" srcOrd="0" destOrd="0" presId="urn:microsoft.com/office/officeart/2008/layout/HexagonCluster"/>
    <dgm:cxn modelId="{E08F00B5-A7C8-449B-B40A-1B2F2C4692E0}" type="presOf" srcId="{E314506A-A74F-4A44-AD67-178A9BCF2487}" destId="{6BED8D65-01EF-483C-9033-5EF740506350}" srcOrd="0" destOrd="0" presId="urn:microsoft.com/office/officeart/2008/layout/HexagonCluster"/>
    <dgm:cxn modelId="{CF96E641-1F02-49DB-AC40-2F676CFF6DE4}" type="presOf" srcId="{0F39C68C-3141-44C2-BDFE-5203119BD303}" destId="{4A189FFC-A4A7-44D5-8987-1FDBDCF8A4BD}" srcOrd="0" destOrd="0" presId="urn:microsoft.com/office/officeart/2008/layout/HexagonCluster"/>
    <dgm:cxn modelId="{FD1C18E9-9047-4F24-9E6B-C1632965B8C4}" srcId="{9885535A-1B8A-4FB0-B3C0-19D509B3367C}" destId="{4ED113D0-FA0B-430A-8B3A-A929A8155C48}" srcOrd="1" destOrd="0" parTransId="{34E965DC-5099-4BDA-8A47-FE0F61593CD1}" sibTransId="{6511C167-0158-4D18-931A-7B9003A235F1}"/>
    <dgm:cxn modelId="{9F18652C-F7FD-4876-82FC-25FF240615AB}" type="presOf" srcId="{6511C167-0158-4D18-931A-7B9003A235F1}" destId="{E212CEF4-13E5-4B22-BACA-0FE7EEBD3B05}" srcOrd="0" destOrd="0" presId="urn:microsoft.com/office/officeart/2008/layout/HexagonCluster"/>
    <dgm:cxn modelId="{E283A457-0F33-4B85-A436-3E0CDD6325F1}" type="presOf" srcId="{9885535A-1B8A-4FB0-B3C0-19D509B3367C}" destId="{1F35F4AF-ADD3-47F1-88AE-BE953474F907}" srcOrd="0" destOrd="0" presId="urn:microsoft.com/office/officeart/2008/layout/HexagonCluster"/>
    <dgm:cxn modelId="{33805E3A-260F-49FA-BC7E-364E8775DB83}" type="presOf" srcId="{641467E3-9322-468D-B6D4-3D2A6619427A}" destId="{50353496-CF14-46AC-BD57-672559B9D4A5}" srcOrd="0" destOrd="0" presId="urn:microsoft.com/office/officeart/2008/layout/HexagonCluster"/>
    <dgm:cxn modelId="{8EA5B5A5-E91A-4D02-B609-DFC4B680AC26}" type="presOf" srcId="{4ED113D0-FA0B-430A-8B3A-A929A8155C48}" destId="{2CD97A92-8598-41B6-AA81-5D7F3B8FB844}" srcOrd="0" destOrd="0" presId="urn:microsoft.com/office/officeart/2008/layout/HexagonCluster"/>
    <dgm:cxn modelId="{ECC5683D-C09B-45F5-8EA9-77B7F9AC56C2}" srcId="{9885535A-1B8A-4FB0-B3C0-19D509B3367C}" destId="{74BAEC32-EDBA-4C96-B972-A4B0B72023F4}" srcOrd="2" destOrd="0" parTransId="{B666C35E-6E58-4EAF-B241-A51A93DFB842}" sibTransId="{641467E3-9322-468D-B6D4-3D2A6619427A}"/>
    <dgm:cxn modelId="{58F10066-8CA2-4E7E-90D3-1D349BCC6CB6}" type="presParOf" srcId="{1F35F4AF-ADD3-47F1-88AE-BE953474F907}" destId="{3E58089F-FA9E-4532-B051-6E7A6F2193B4}" srcOrd="0" destOrd="0" presId="urn:microsoft.com/office/officeart/2008/layout/HexagonCluster"/>
    <dgm:cxn modelId="{A4801873-1B28-4CFC-98CE-43277F14A898}" type="presParOf" srcId="{3E58089F-FA9E-4532-B051-6E7A6F2193B4}" destId="{4A189FFC-A4A7-44D5-8987-1FDBDCF8A4BD}" srcOrd="0" destOrd="0" presId="urn:microsoft.com/office/officeart/2008/layout/HexagonCluster"/>
    <dgm:cxn modelId="{EA29F2C1-E337-4820-BCF5-FE90B4E1A817}" type="presParOf" srcId="{1F35F4AF-ADD3-47F1-88AE-BE953474F907}" destId="{FC260706-B9B6-45F3-A9BA-D624500458E4}" srcOrd="1" destOrd="0" presId="urn:microsoft.com/office/officeart/2008/layout/HexagonCluster"/>
    <dgm:cxn modelId="{961DB84B-3983-462F-B487-EE12EC122AE9}" type="presParOf" srcId="{FC260706-B9B6-45F3-A9BA-D624500458E4}" destId="{5DF5106E-2D25-4EAD-AF49-5A1D1D2F829F}" srcOrd="0" destOrd="0" presId="urn:microsoft.com/office/officeart/2008/layout/HexagonCluster"/>
    <dgm:cxn modelId="{41A44306-3BF6-4325-9C73-987AD24847A2}" type="presParOf" srcId="{1F35F4AF-ADD3-47F1-88AE-BE953474F907}" destId="{94D7E3EF-C69F-4791-841D-8E6F4E567512}" srcOrd="2" destOrd="0" presId="urn:microsoft.com/office/officeart/2008/layout/HexagonCluster"/>
    <dgm:cxn modelId="{4E52C873-7CB1-42AF-BE4B-EB848F0C3292}" type="presParOf" srcId="{94D7E3EF-C69F-4791-841D-8E6F4E567512}" destId="{6BED8D65-01EF-483C-9033-5EF740506350}" srcOrd="0" destOrd="0" presId="urn:microsoft.com/office/officeart/2008/layout/HexagonCluster"/>
    <dgm:cxn modelId="{12CE6389-F8A0-4F29-879D-49C1C0E18968}" type="presParOf" srcId="{1F35F4AF-ADD3-47F1-88AE-BE953474F907}" destId="{D25C2A8B-9CE0-4B45-8CFD-B4844199FB28}" srcOrd="3" destOrd="0" presId="urn:microsoft.com/office/officeart/2008/layout/HexagonCluster"/>
    <dgm:cxn modelId="{F4E17B73-5F42-419B-BCBB-EDA5EEC0CD33}" type="presParOf" srcId="{D25C2A8B-9CE0-4B45-8CFD-B4844199FB28}" destId="{3AFA06F7-0CC5-4BDD-917D-98E1EE159EB8}" srcOrd="0" destOrd="0" presId="urn:microsoft.com/office/officeart/2008/layout/HexagonCluster"/>
    <dgm:cxn modelId="{4AAF4CB2-258A-4615-B38D-5F9CA540CC4D}" type="presParOf" srcId="{1F35F4AF-ADD3-47F1-88AE-BE953474F907}" destId="{C8702723-4EEA-4C1E-BB54-00F4F78D9962}" srcOrd="4" destOrd="0" presId="urn:microsoft.com/office/officeart/2008/layout/HexagonCluster"/>
    <dgm:cxn modelId="{287A4859-0D6B-46FB-AE92-22813F0FDD7D}" type="presParOf" srcId="{C8702723-4EEA-4C1E-BB54-00F4F78D9962}" destId="{2CD97A92-8598-41B6-AA81-5D7F3B8FB844}" srcOrd="0" destOrd="0" presId="urn:microsoft.com/office/officeart/2008/layout/HexagonCluster"/>
    <dgm:cxn modelId="{34D3C149-4EA8-479B-B744-06B273A779C2}" type="presParOf" srcId="{1F35F4AF-ADD3-47F1-88AE-BE953474F907}" destId="{ADE82F93-52EE-4B78-8A4C-EBFB28DDCAA3}" srcOrd="5" destOrd="0" presId="urn:microsoft.com/office/officeart/2008/layout/HexagonCluster"/>
    <dgm:cxn modelId="{541733E7-8695-4A06-BCAD-11BACE5F1CE2}" type="presParOf" srcId="{ADE82F93-52EE-4B78-8A4C-EBFB28DDCAA3}" destId="{5D2645F4-DB81-4845-AEE7-AE2A806A84F8}" srcOrd="0" destOrd="0" presId="urn:microsoft.com/office/officeart/2008/layout/HexagonCluster"/>
    <dgm:cxn modelId="{EEE13774-ECEA-42E9-A385-87CCDCFC9269}" type="presParOf" srcId="{1F35F4AF-ADD3-47F1-88AE-BE953474F907}" destId="{1C999824-CFC9-4092-941B-86B6FEA9C150}" srcOrd="6" destOrd="0" presId="urn:microsoft.com/office/officeart/2008/layout/HexagonCluster"/>
    <dgm:cxn modelId="{84EEB904-5227-4E43-A3EE-156BE05290E2}" type="presParOf" srcId="{1C999824-CFC9-4092-941B-86B6FEA9C150}" destId="{E212CEF4-13E5-4B22-BACA-0FE7EEBD3B05}" srcOrd="0" destOrd="0" presId="urn:microsoft.com/office/officeart/2008/layout/HexagonCluster"/>
    <dgm:cxn modelId="{D54780BE-37AE-45A6-B1D7-33D70D1A03A6}" type="presParOf" srcId="{1F35F4AF-ADD3-47F1-88AE-BE953474F907}" destId="{A4D026DD-1F33-4F9E-AABC-ED9774BC8232}" srcOrd="7" destOrd="0" presId="urn:microsoft.com/office/officeart/2008/layout/HexagonCluster"/>
    <dgm:cxn modelId="{86921088-958E-47DB-B527-AB0EF47183FE}" type="presParOf" srcId="{A4D026DD-1F33-4F9E-AABC-ED9774BC8232}" destId="{6A437BED-7B1B-41DD-A4A4-BC26B16753EE}" srcOrd="0" destOrd="0" presId="urn:microsoft.com/office/officeart/2008/layout/HexagonCluster"/>
    <dgm:cxn modelId="{E7DCB2F3-BB80-4787-96F8-E9E3AFC98DED}" type="presParOf" srcId="{1F35F4AF-ADD3-47F1-88AE-BE953474F907}" destId="{6FD50945-0F80-4A25-BDDC-CB0CED271ED2}" srcOrd="8" destOrd="0" presId="urn:microsoft.com/office/officeart/2008/layout/HexagonCluster"/>
    <dgm:cxn modelId="{0819CAB0-3E5A-4E3D-977C-813FEFF4272B}" type="presParOf" srcId="{6FD50945-0F80-4A25-BDDC-CB0CED271ED2}" destId="{C212AFE5-7F60-4C78-A811-91F61A04DE04}" srcOrd="0" destOrd="0" presId="urn:microsoft.com/office/officeart/2008/layout/HexagonCluster"/>
    <dgm:cxn modelId="{E75DE678-B4BD-4E6A-8DC7-130A7C06B60C}" type="presParOf" srcId="{1F35F4AF-ADD3-47F1-88AE-BE953474F907}" destId="{2CC00C28-8A9C-4FD9-BCF1-1CF2DE9BC68A}" srcOrd="9" destOrd="0" presId="urn:microsoft.com/office/officeart/2008/layout/HexagonCluster"/>
    <dgm:cxn modelId="{11A1B31E-1919-426D-B020-2F05EDA69DD7}" type="presParOf" srcId="{2CC00C28-8A9C-4FD9-BCF1-1CF2DE9BC68A}" destId="{E97CE465-8469-4FFB-A14A-C0531A476756}" srcOrd="0" destOrd="0" presId="urn:microsoft.com/office/officeart/2008/layout/HexagonCluster"/>
    <dgm:cxn modelId="{BDF2FC32-1E22-48FC-B6D5-755527CA5FB8}" type="presParOf" srcId="{1F35F4AF-ADD3-47F1-88AE-BE953474F907}" destId="{BD25235D-7F67-45DB-B641-F53357474B76}" srcOrd="10" destOrd="0" presId="urn:microsoft.com/office/officeart/2008/layout/HexagonCluster"/>
    <dgm:cxn modelId="{7A42299A-30AE-454B-B974-6ADA597C0C92}" type="presParOf" srcId="{BD25235D-7F67-45DB-B641-F53357474B76}" destId="{50353496-CF14-46AC-BD57-672559B9D4A5}" srcOrd="0" destOrd="0" presId="urn:microsoft.com/office/officeart/2008/layout/HexagonCluster"/>
    <dgm:cxn modelId="{7690B6D1-9DC4-4696-BB46-2BF754ED6CA3}" type="presParOf" srcId="{1F35F4AF-ADD3-47F1-88AE-BE953474F907}" destId="{FFB985FF-20C2-4558-AD14-EEA26CB0201D}" srcOrd="11" destOrd="0" presId="urn:microsoft.com/office/officeart/2008/layout/HexagonCluster"/>
    <dgm:cxn modelId="{6DE41204-AF20-48BC-B88A-4EC8DB693966}" type="presParOf" srcId="{FFB985FF-20C2-4558-AD14-EEA26CB0201D}" destId="{3657C73E-8C17-4465-B437-1A548A07B529}" srcOrd="0" destOrd="0" presId="urn:microsoft.com/office/officeart/2008/layout/HexagonCluster"/>
    <dgm:cxn modelId="{23169D59-598B-42D4-A39B-CA009123CEE3}" type="presParOf" srcId="{1F35F4AF-ADD3-47F1-88AE-BE953474F907}" destId="{5BD952D1-B35F-458B-9F63-DD37C9154303}" srcOrd="12" destOrd="0" presId="urn:microsoft.com/office/officeart/2008/layout/HexagonCluster"/>
    <dgm:cxn modelId="{19C8238B-287F-41F8-98AC-9142BEEE28BC}" type="presParOf" srcId="{5BD952D1-B35F-458B-9F63-DD37C9154303}" destId="{F364EDE0-3D92-4B08-91AE-82FC39E6B9B6}" srcOrd="0" destOrd="0" presId="urn:microsoft.com/office/officeart/2008/layout/HexagonCluster"/>
    <dgm:cxn modelId="{D304135C-31EC-4E7F-AC7F-046B3115A58D}" type="presParOf" srcId="{1F35F4AF-ADD3-47F1-88AE-BE953474F907}" destId="{6980F2BD-8F1D-47BD-9ACF-BED3967063AB}" srcOrd="13" destOrd="0" presId="urn:microsoft.com/office/officeart/2008/layout/HexagonCluster"/>
    <dgm:cxn modelId="{5EA23339-53E0-49DD-8D45-5ED1440E3667}" type="presParOf" srcId="{6980F2BD-8F1D-47BD-9ACF-BED3967063AB}" destId="{A40A4622-05F9-4AF7-A9D0-BEADAC023E64}" srcOrd="0" destOrd="0" presId="urn:microsoft.com/office/officeart/2008/layout/HexagonCluster"/>
    <dgm:cxn modelId="{55724478-1859-414D-9642-6292B9AB171F}" type="presParOf" srcId="{1F35F4AF-ADD3-47F1-88AE-BE953474F907}" destId="{27B51FB2-181C-4BE2-B5BE-EAD781555C4A}" srcOrd="14" destOrd="0" presId="urn:microsoft.com/office/officeart/2008/layout/HexagonCluster"/>
    <dgm:cxn modelId="{00B369CD-F4F7-46AB-A477-E66F5A03D7C1}" type="presParOf" srcId="{27B51FB2-181C-4BE2-B5BE-EAD781555C4A}" destId="{11BBDABF-BD1F-48F4-BE77-0F2764E91A9B}" srcOrd="0" destOrd="0" presId="urn:microsoft.com/office/officeart/2008/layout/HexagonCluster"/>
    <dgm:cxn modelId="{18438498-A399-4F57-BB65-E699E1EF4257}" type="presParOf" srcId="{1F35F4AF-ADD3-47F1-88AE-BE953474F907}" destId="{4C1BE2D4-31DE-4F8D-A0A0-41A85E8891C2}" srcOrd="15" destOrd="0" presId="urn:microsoft.com/office/officeart/2008/layout/HexagonCluster"/>
    <dgm:cxn modelId="{FE6A1B30-89C2-4367-8BF0-8F9C97AEF18C}" type="presParOf" srcId="{4C1BE2D4-31DE-4F8D-A0A0-41A85E8891C2}" destId="{432605E5-7ED8-4D98-AF93-737F7F12DA5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89FFC-A4A7-44D5-8987-1FDBDCF8A4BD}">
      <dsp:nvSpPr>
        <dsp:cNvPr id="0" name=""/>
        <dsp:cNvSpPr/>
      </dsp:nvSpPr>
      <dsp:spPr>
        <a:xfrm flipH="1">
          <a:off x="0" y="1501701"/>
          <a:ext cx="1949361" cy="16552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ECONOMICS</a:t>
          </a:r>
          <a:endParaRPr lang="en-US" sz="1600" b="1" kern="1200" dirty="0"/>
        </a:p>
      </dsp:txBody>
      <dsp:txXfrm>
        <a:off x="300387" y="1756773"/>
        <a:ext cx="1348587" cy="1145144"/>
      </dsp:txXfrm>
    </dsp:sp>
    <dsp:sp modelId="{5DF5106E-2D25-4EAD-AF49-5A1D1D2F829F}">
      <dsp:nvSpPr>
        <dsp:cNvPr id="0" name=""/>
        <dsp:cNvSpPr/>
      </dsp:nvSpPr>
      <dsp:spPr>
        <a:xfrm flipH="1">
          <a:off x="1648548" y="3799433"/>
          <a:ext cx="155368" cy="145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D8D65-01EF-483C-9033-5EF740506350}">
      <dsp:nvSpPr>
        <dsp:cNvPr id="0" name=""/>
        <dsp:cNvSpPr/>
      </dsp:nvSpPr>
      <dsp:spPr>
        <a:xfrm flipH="1">
          <a:off x="1383295" y="2827579"/>
          <a:ext cx="1842214" cy="162197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A06F7-0CC5-4BDD-917D-98E1EE159EB8}">
      <dsp:nvSpPr>
        <dsp:cNvPr id="0" name=""/>
        <dsp:cNvSpPr/>
      </dsp:nvSpPr>
      <dsp:spPr>
        <a:xfrm flipH="1">
          <a:off x="1531809" y="2968644"/>
          <a:ext cx="155368" cy="145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97A92-8598-41B6-AA81-5D7F3B8FB844}">
      <dsp:nvSpPr>
        <dsp:cNvPr id="0" name=""/>
        <dsp:cNvSpPr/>
      </dsp:nvSpPr>
      <dsp:spPr>
        <a:xfrm flipH="1">
          <a:off x="2931917" y="2067471"/>
          <a:ext cx="1809709" cy="15404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DESIGN</a:t>
          </a:r>
          <a:endParaRPr lang="en-US" sz="1600" b="1" kern="1200" dirty="0"/>
        </a:p>
      </dsp:txBody>
      <dsp:txXfrm>
        <a:off x="3211099" y="2305118"/>
        <a:ext cx="1251345" cy="1065179"/>
      </dsp:txXfrm>
    </dsp:sp>
    <dsp:sp modelId="{5D2645F4-DB81-4845-AEE7-AE2A806A84F8}">
      <dsp:nvSpPr>
        <dsp:cNvPr id="0" name=""/>
        <dsp:cNvSpPr/>
      </dsp:nvSpPr>
      <dsp:spPr>
        <a:xfrm flipH="1">
          <a:off x="4322076" y="3134986"/>
          <a:ext cx="155368" cy="145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2CEF4-13E5-4B22-BACA-0FE7EEBD3B05}">
      <dsp:nvSpPr>
        <dsp:cNvPr id="0" name=""/>
        <dsp:cNvSpPr/>
      </dsp:nvSpPr>
      <dsp:spPr>
        <a:xfrm flipH="1">
          <a:off x="5889498" y="2032828"/>
          <a:ext cx="1771371" cy="159043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37BED-7B1B-41DD-A4A4-BC26B16753EE}">
      <dsp:nvSpPr>
        <dsp:cNvPr id="0" name=""/>
        <dsp:cNvSpPr/>
      </dsp:nvSpPr>
      <dsp:spPr>
        <a:xfrm flipH="1">
          <a:off x="4479729" y="3056157"/>
          <a:ext cx="155368" cy="145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2AFE5-7F60-4C78-A811-91F61A04DE04}">
      <dsp:nvSpPr>
        <dsp:cNvPr id="0" name=""/>
        <dsp:cNvSpPr/>
      </dsp:nvSpPr>
      <dsp:spPr>
        <a:xfrm flipH="1">
          <a:off x="7378087" y="1353979"/>
          <a:ext cx="1765912" cy="148164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SURVEY</a:t>
          </a:r>
          <a:endParaRPr lang="en-US" sz="1600" b="1" kern="1200" dirty="0"/>
        </a:p>
      </dsp:txBody>
      <dsp:txXfrm>
        <a:off x="7648716" y="1581043"/>
        <a:ext cx="1224654" cy="1027512"/>
      </dsp:txXfrm>
    </dsp:sp>
    <dsp:sp modelId="{E97CE465-8469-4FFB-A14A-C0531A476756}">
      <dsp:nvSpPr>
        <dsp:cNvPr id="0" name=""/>
        <dsp:cNvSpPr/>
      </dsp:nvSpPr>
      <dsp:spPr>
        <a:xfrm flipH="1">
          <a:off x="4322075" y="2346710"/>
          <a:ext cx="155368" cy="145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53496-CF14-46AC-BD57-672559B9D4A5}">
      <dsp:nvSpPr>
        <dsp:cNvPr id="0" name=""/>
        <dsp:cNvSpPr/>
      </dsp:nvSpPr>
      <dsp:spPr>
        <a:xfrm flipH="1">
          <a:off x="4400923" y="1204934"/>
          <a:ext cx="1827892" cy="161473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7C73E-8C17-4465-B437-1A548A07B529}">
      <dsp:nvSpPr>
        <dsp:cNvPr id="0" name=""/>
        <dsp:cNvSpPr/>
      </dsp:nvSpPr>
      <dsp:spPr>
        <a:xfrm flipH="1">
          <a:off x="3113824" y="3373655"/>
          <a:ext cx="155368" cy="1458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4EDE0-3D92-4B08-91AE-82FC39E6B9B6}">
      <dsp:nvSpPr>
        <dsp:cNvPr id="0" name=""/>
        <dsp:cNvSpPr/>
      </dsp:nvSpPr>
      <dsp:spPr>
        <a:xfrm flipH="1">
          <a:off x="5891926" y="393560"/>
          <a:ext cx="1846884" cy="1540509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6174209" y="629016"/>
        <a:ext cx="1282318" cy="1069597"/>
      </dsp:txXfrm>
    </dsp:sp>
    <dsp:sp modelId="{A40A4622-05F9-4AF7-A9D0-BEADAC023E64}">
      <dsp:nvSpPr>
        <dsp:cNvPr id="0" name=""/>
        <dsp:cNvSpPr/>
      </dsp:nvSpPr>
      <dsp:spPr>
        <a:xfrm>
          <a:off x="5662145" y="3529123"/>
          <a:ext cx="242316" cy="20895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BBDABF-BD1F-48F4-BE77-0F2764E91A9B}">
      <dsp:nvSpPr>
        <dsp:cNvPr id="0" name=""/>
        <dsp:cNvSpPr/>
      </dsp:nvSpPr>
      <dsp:spPr>
        <a:xfrm flipH="1">
          <a:off x="4435950" y="2880977"/>
          <a:ext cx="1783867" cy="157060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605E5-7ED8-4D98-AF93-737F7F12DA54}">
      <dsp:nvSpPr>
        <dsp:cNvPr id="0" name=""/>
        <dsp:cNvSpPr/>
      </dsp:nvSpPr>
      <dsp:spPr>
        <a:xfrm>
          <a:off x="5898625" y="2425538"/>
          <a:ext cx="242316" cy="20895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67" tIns="46484" rIns="92967" bIns="464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67" tIns="46484" rIns="92967" bIns="464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67" tIns="46484" rIns="92967" bIns="464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67" tIns="46484" rIns="92967" bIns="464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charset="0"/>
              </a:defRPr>
            </a:lvl1pPr>
          </a:lstStyle>
          <a:p>
            <a:fld id="{E0534E2F-C65B-4296-BF8F-D1CF9C154A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696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67" tIns="46484" rIns="92967" bIns="464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67" tIns="46484" rIns="92967" bIns="464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67" tIns="46484" rIns="92967" bIns="464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67" tIns="46484" rIns="92967" bIns="464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67" tIns="46484" rIns="92967" bIns="464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charset="0"/>
              </a:defRPr>
            </a:lvl1pPr>
          </a:lstStyle>
          <a:p>
            <a:fld id="{F9A343BE-B9CB-4602-A1CF-D9B62736D9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3434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3C3F-CEF9-49CE-9C4A-492C6A1786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0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3C3F-CEF9-49CE-9C4A-492C6A1786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7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16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8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83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5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7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91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49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97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Picture 30" descr="Vtrans_logo"/>
          <p:cNvPicPr>
            <a:picLocks noChangeAspect="1" noChangeArrowheads="1"/>
          </p:cNvPicPr>
          <p:nvPr userDrawn="1"/>
        </p:nvPicPr>
        <p:blipFill>
          <a:blip r:embed="rId15">
            <a:lum contrast="-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897563"/>
            <a:ext cx="1965325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Impact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Impact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Impact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Impact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Impact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Impact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Impact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Impact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0000"/>
        </a:buClr>
        <a:buBlip>
          <a:blip r:embed="rId16"/>
        </a:buBlip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Blip>
          <a:blip r:embed="rId17"/>
        </a:buBlip>
        <a:defRPr sz="2400" b="1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Blip>
          <a:blip r:embed="rId18"/>
        </a:buBlip>
        <a:defRPr sz="2000" b="1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Blip>
          <a:blip r:embed="rId19"/>
        </a:buBlip>
        <a:defRPr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Blip>
          <a:blip r:embed="rId20"/>
        </a:buBlip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Blip>
          <a:blip r:embed="rId20"/>
        </a:buBlip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Blip>
          <a:blip r:embed="rId20"/>
        </a:buBlip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Blip>
          <a:blip r:embed="rId20"/>
        </a:buBlip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Blip>
          <a:blip r:embed="rId20"/>
        </a:buBlip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www.vermont-byways.us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vtransplanning.vermont.gov/maps/archiv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5.png"/><Relationship Id="rId3" Type="http://schemas.openxmlformats.org/officeDocument/2006/relationships/image" Target="../media/image49.jpeg"/><Relationship Id="rId7" Type="http://schemas.openxmlformats.org/officeDocument/2006/relationships/image" Target="../media/image51.jpeg"/><Relationship Id="rId12" Type="http://schemas.openxmlformats.org/officeDocument/2006/relationships/image" Target="../media/image54.jpeg"/><Relationship Id="rId17" Type="http://schemas.microsoft.com/office/2007/relationships/hdphoto" Target="../media/hdphoto6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jpeg"/><Relationship Id="rId5" Type="http://schemas.openxmlformats.org/officeDocument/2006/relationships/image" Target="../media/image50.jpeg"/><Relationship Id="rId15" Type="http://schemas.openxmlformats.org/officeDocument/2006/relationships/image" Target="../media/image5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2.jpeg"/><Relationship Id="rId1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vtransparency.vermont.gov/" TargetMode="External"/><Relationship Id="rId2" Type="http://schemas.openxmlformats.org/officeDocument/2006/relationships/hyperlink" Target="http://rail.vermont.gov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gmuhsdb" TargetMode="External"/><Relationship Id="rId2" Type="http://schemas.openxmlformats.org/officeDocument/2006/relationships/hyperlink" Target="http://bit.ly/gmuh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vtrans.github.io/chester-hs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transplanning.vermont.gov/map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vtransplanning.vermont.gov/maps/publications" TargetMode="External"/><Relationship Id="rId4" Type="http://schemas.openxmlformats.org/officeDocument/2006/relationships/hyperlink" Target="http://vtransplanning.vermont.gov/maps/sta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vtransplanning.vermont.gov/maps/routelogs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vtransplanning.vermont.gov/sites/aot_policy/files/documents/highwayresearch/RuralFunclStatewide_2013.pdf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1"/>
            <a:ext cx="7772400" cy="177165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GIS @ </a:t>
            </a:r>
            <a:r>
              <a:rPr lang="en-US" sz="6600" dirty="0" err="1" smtClean="0"/>
              <a:t>VTrans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6600" y="4038600"/>
            <a:ext cx="7581900" cy="1981200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sz="3600" dirty="0" smtClean="0">
                <a:solidFill>
                  <a:srgbClr val="C8A81E"/>
                </a:solidFill>
              </a:rPr>
              <a:t/>
            </a:r>
            <a:br>
              <a:rPr lang="en-US" sz="3600" dirty="0" smtClean="0">
                <a:solidFill>
                  <a:srgbClr val="C8A81E"/>
                </a:solidFill>
              </a:rPr>
            </a:br>
            <a:r>
              <a:rPr lang="en-US" sz="3600" dirty="0" smtClean="0">
                <a:solidFill>
                  <a:srgbClr val="C8A81E"/>
                </a:solidFill>
              </a:rPr>
              <a:t/>
            </a:r>
            <a:br>
              <a:rPr lang="en-US" sz="3600" dirty="0" smtClean="0">
                <a:solidFill>
                  <a:srgbClr val="C8A81E"/>
                </a:solidFill>
              </a:rPr>
            </a:br>
            <a:r>
              <a:rPr lang="en-US" sz="3600" dirty="0" smtClean="0">
                <a:solidFill>
                  <a:srgbClr val="C8A81E"/>
                </a:solidFill>
              </a:rPr>
              <a:t>JOHNATHAN </a:t>
            </a:r>
            <a:r>
              <a:rPr lang="en-US" sz="3600" dirty="0">
                <a:solidFill>
                  <a:srgbClr val="C8A81E"/>
                </a:solidFill>
              </a:rPr>
              <a:t>– NINA – STEPHEN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vtrans.github.io/</a:t>
            </a:r>
            <a:r>
              <a:rPr lang="en-US" sz="3600" dirty="0" err="1" smtClean="0">
                <a:solidFill>
                  <a:schemeClr val="bg1">
                    <a:lumMod val="50000"/>
                  </a:schemeClr>
                </a:solidFill>
              </a:rPr>
              <a:t>chester-hs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3423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>
                <a:solidFill>
                  <a:srgbClr val="008000"/>
                </a:solidFill>
                <a:latin typeface="Georgia" pitchFamily="18" charset="0"/>
              </a:rPr>
              <a:t>Bridge Inventory Maps</a:t>
            </a:r>
          </a:p>
          <a:p>
            <a:pPr>
              <a:buFontTx/>
              <a:buNone/>
            </a:pPr>
            <a:endParaRPr lang="en-US" altLang="en-US" sz="180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249863" name="Picture 7" descr="118-Hinesbu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093788"/>
            <a:ext cx="8609012" cy="55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>
                <a:solidFill>
                  <a:srgbClr val="008000"/>
                </a:solidFill>
                <a:latin typeface="Georgia" pitchFamily="18" charset="0"/>
              </a:rPr>
              <a:t>Scenic Byway Maps</a:t>
            </a:r>
          </a:p>
          <a:p>
            <a:pPr algn="ctr">
              <a:buFontTx/>
              <a:buNone/>
            </a:pPr>
            <a:endParaRPr lang="en-US" altLang="en-US" sz="400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 sz="180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252931" name="Picture 3" descr="WebMap_200806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2" y="1011238"/>
            <a:ext cx="4409931" cy="570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932" name="Picture 4" descr="MadRiver_200805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1111250"/>
            <a:ext cx="31654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93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3" y="1677988"/>
            <a:ext cx="2535237" cy="2049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29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8" y="3613150"/>
            <a:ext cx="4035857" cy="26625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2936" name="Picture 8" descr="LCB LOGO FINA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25" y="1765300"/>
            <a:ext cx="561975" cy="6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10486" y="6340484"/>
            <a:ext cx="315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http://www.vermont-byways.us/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1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2864" r="50302" b="5278"/>
          <a:stretch/>
        </p:blipFill>
        <p:spPr bwMode="auto">
          <a:xfrm>
            <a:off x="96171" y="1098118"/>
            <a:ext cx="6018301" cy="456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906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 dirty="0">
                <a:solidFill>
                  <a:srgbClr val="008000"/>
                </a:solidFill>
                <a:latin typeface="Georgia" pitchFamily="18" charset="0"/>
              </a:rPr>
              <a:t>Map Archive</a:t>
            </a:r>
          </a:p>
          <a:p>
            <a:pPr>
              <a:buFontTx/>
              <a:buNone/>
            </a:pPr>
            <a:endParaRPr lang="en-US" altLang="en-US" sz="1800" dirty="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251908" name="Picture 4" descr="UNDERHILL_19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1033463"/>
            <a:ext cx="3746500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909" name="Picture 5" descr="SHREWSBURY_MILEAGE_194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3636963"/>
            <a:ext cx="2384425" cy="267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910" name="Picture 6" descr="IRA_NAMES_198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3963988"/>
            <a:ext cx="2443162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13873" y="6433622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http://vtransplanning.vermont.gov/maps/archive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>
                <a:solidFill>
                  <a:srgbClr val="008000"/>
                </a:solidFill>
                <a:latin typeface="Georgia" pitchFamily="18" charset="0"/>
              </a:rPr>
              <a:t>Act 178 - Ancient Roads</a:t>
            </a:r>
          </a:p>
          <a:p>
            <a:pPr>
              <a:buFontTx/>
              <a:buNone/>
            </a:pPr>
            <a:endParaRPr lang="en-US" altLang="en-US" sz="180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254979" name="Picture 3" descr="Act178_Pos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001713"/>
            <a:ext cx="4259262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980" name="Picture 4" descr="or09-R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1003300"/>
            <a:ext cx="4491037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981" name="Picture 5" descr="OR77_65-66RAN-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2" t="26469" r="19057" b="43230"/>
          <a:stretch>
            <a:fillRect/>
          </a:stretch>
        </p:blipFill>
        <p:spPr bwMode="auto">
          <a:xfrm>
            <a:off x="4506913" y="3714750"/>
            <a:ext cx="3687762" cy="2974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>
                <a:solidFill>
                  <a:srgbClr val="008000"/>
                </a:solidFill>
                <a:latin typeface="Georgia" pitchFamily="18" charset="0"/>
              </a:rPr>
              <a:t>Long Range Transportation Business Plan Maps</a:t>
            </a:r>
          </a:p>
          <a:p>
            <a:pPr>
              <a:buFontTx/>
              <a:buNone/>
            </a:pPr>
            <a:endParaRPr lang="en-US" altLang="en-US" sz="180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246790" name="Picture 6" descr="HighwaySyst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974850"/>
            <a:ext cx="2373313" cy="307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791" name="Picture 7" descr="ParkRi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225675"/>
            <a:ext cx="2330450" cy="3016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792" name="Picture 8" descr="Railroa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2606675"/>
            <a:ext cx="2328862" cy="3013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793" name="Picture 9" descr="Airpor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987675"/>
            <a:ext cx="2341563" cy="3030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 dirty="0" smtClean="0">
                <a:solidFill>
                  <a:srgbClr val="008000"/>
                </a:solidFill>
                <a:latin typeface="Georgia" pitchFamily="18" charset="0"/>
              </a:rPr>
              <a:t>Special Projects</a:t>
            </a:r>
            <a:endParaRPr lang="en-US" altLang="en-US" sz="4000" dirty="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 sz="1800" dirty="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31472"/>
              </p:ext>
            </p:extLst>
          </p:nvPr>
        </p:nvGraphicFramePr>
        <p:xfrm>
          <a:off x="156585" y="1061461"/>
          <a:ext cx="4418072" cy="5718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8" name="Acrobat Document" r:id="rId3" imgW="5829233" imgH="7543775" progId="Acrobat.Document.11">
                  <p:embed/>
                </p:oleObj>
              </mc:Choice>
              <mc:Fallback>
                <p:oleObj name="Acrobat Document" r:id="rId3" imgW="5829233" imgH="7543775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585" y="1061461"/>
                        <a:ext cx="4418072" cy="5718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842662"/>
              </p:ext>
            </p:extLst>
          </p:nvPr>
        </p:nvGraphicFramePr>
        <p:xfrm>
          <a:off x="4891088" y="1032885"/>
          <a:ext cx="3615603" cy="5724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9" name="Acrobat Document" r:id="rId5" imgW="24688800" imgH="39090592" progId="Acrobat.Document.11">
                  <p:embed/>
                </p:oleObj>
              </mc:Choice>
              <mc:Fallback>
                <p:oleObj name="Acrobat Document" r:id="rId5" imgW="24688800" imgH="39090592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1088" y="1032885"/>
                        <a:ext cx="3615603" cy="5724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0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Times New Roman" pitchFamily="18" charset="0"/>
              </a:rPr>
              <a:t>Questions???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74638" y="1692275"/>
            <a:ext cx="4221162" cy="38862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kumimoji="1" lang="en-US" altLang="en-US" sz="2600" dirty="0"/>
              <a:t>Johnathan Croft</a:t>
            </a:r>
          </a:p>
          <a:p>
            <a:pPr>
              <a:buFontTx/>
              <a:buNone/>
            </a:pPr>
            <a:r>
              <a:rPr kumimoji="1" lang="en-US" altLang="en-US" sz="2200" dirty="0"/>
              <a:t>VT Agency of Transportation</a:t>
            </a:r>
          </a:p>
          <a:p>
            <a:pPr>
              <a:buFontTx/>
              <a:buNone/>
            </a:pPr>
            <a:r>
              <a:rPr kumimoji="1" lang="en-US" altLang="en-US" sz="2200" dirty="0" smtClean="0"/>
              <a:t>Policy, Planning &amp; Intermodal Development Division</a:t>
            </a:r>
            <a:endParaRPr kumimoji="1" lang="en-US" altLang="en-US" sz="2200" dirty="0"/>
          </a:p>
          <a:p>
            <a:pPr>
              <a:buFontTx/>
              <a:buNone/>
            </a:pPr>
            <a:r>
              <a:rPr kumimoji="1" lang="en-US" altLang="en-US" sz="2600" dirty="0"/>
              <a:t>Mapping </a:t>
            </a:r>
            <a:r>
              <a:rPr kumimoji="1" lang="en-US" altLang="en-US" sz="2600" dirty="0" smtClean="0"/>
              <a:t>Section</a:t>
            </a:r>
            <a:endParaRPr kumimoji="1" lang="en-US" altLang="en-US" sz="2600" dirty="0"/>
          </a:p>
          <a:p>
            <a:pPr>
              <a:buFontTx/>
              <a:buNone/>
            </a:pPr>
            <a:endParaRPr kumimoji="1" lang="en-US" altLang="en-US" sz="2600" dirty="0"/>
          </a:p>
          <a:p>
            <a:pPr>
              <a:buFontTx/>
              <a:buNone/>
            </a:pPr>
            <a:r>
              <a:rPr kumimoji="1" lang="en-US" altLang="en-US" sz="2600" dirty="0"/>
              <a:t>(802) 828-2600</a:t>
            </a:r>
          </a:p>
          <a:p>
            <a:pPr>
              <a:buFontTx/>
              <a:buNone/>
            </a:pPr>
            <a:r>
              <a:rPr kumimoji="1" lang="en-US" altLang="en-US" sz="2200" dirty="0"/>
              <a:t>johnathan.croft@state.vt.us</a:t>
            </a:r>
          </a:p>
        </p:txBody>
      </p:sp>
      <p:pic>
        <p:nvPicPr>
          <p:cNvPr id="240644" name="Picture 4" descr="MontpelierPC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2286000"/>
            <a:ext cx="4297362" cy="274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1"/>
            <a:ext cx="7772400" cy="1771650"/>
          </a:xfrm>
        </p:spPr>
        <p:txBody>
          <a:bodyPr>
            <a:normAutofit/>
          </a:bodyPr>
          <a:lstStyle/>
          <a:p>
            <a:r>
              <a:rPr lang="en-US" sz="6600" dirty="0" err="1" smtClean="0"/>
              <a:t>VTrans</a:t>
            </a:r>
            <a:r>
              <a:rPr lang="en-US" sz="6600" dirty="0" smtClean="0"/>
              <a:t> Surveying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876800"/>
            <a:ext cx="7581900" cy="1981200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sz="3600" dirty="0" smtClean="0">
                <a:solidFill>
                  <a:srgbClr val="C8A81E"/>
                </a:solidFill>
              </a:rPr>
              <a:t/>
            </a:r>
            <a:br>
              <a:rPr lang="en-US" sz="3600" dirty="0" smtClean="0">
                <a:solidFill>
                  <a:srgbClr val="C8A81E"/>
                </a:solidFill>
              </a:rPr>
            </a:br>
            <a:r>
              <a:rPr lang="en-US" sz="3600" dirty="0" smtClean="0">
                <a:solidFill>
                  <a:srgbClr val="C8A81E"/>
                </a:solidFill>
              </a:rPr>
              <a:t/>
            </a:r>
            <a:br>
              <a:rPr lang="en-US" sz="3600" dirty="0" smtClean="0">
                <a:solidFill>
                  <a:srgbClr val="C8A81E"/>
                </a:solidFill>
              </a:rPr>
            </a:b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vtrans.github.io/</a:t>
            </a:r>
            <a:r>
              <a:rPr lang="en-US" sz="3600" dirty="0" err="1" smtClean="0">
                <a:solidFill>
                  <a:schemeClr val="bg1">
                    <a:lumMod val="50000"/>
                  </a:schemeClr>
                </a:solidFill>
              </a:rPr>
              <a:t>chester-hs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73200" y="2959100"/>
            <a:ext cx="7480300" cy="1460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5100" dirty="0">
                <a:solidFill>
                  <a:srgbClr val="C8A81E"/>
                </a:solidFill>
              </a:rPr>
              <a:t>NINA</a:t>
            </a:r>
            <a:r>
              <a:rPr lang="en-US" sz="5100" b="0" cap="all" spc="400" dirty="0">
                <a:ln w="3175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Tunga" pitchFamily="2"/>
              </a:rPr>
              <a:t> </a:t>
            </a:r>
            <a:r>
              <a:rPr lang="en-US" sz="5100" dirty="0" smtClean="0">
                <a:solidFill>
                  <a:srgbClr val="C8A81E"/>
                </a:solidFill>
              </a:rPr>
              <a:t>SAFAVI</a:t>
            </a:r>
            <a:r>
              <a:rPr lang="en-US" sz="4600" dirty="0" smtClean="0">
                <a:solidFill>
                  <a:srgbClr val="C8A81E"/>
                </a:solidFill>
              </a:rPr>
              <a:t/>
            </a:r>
            <a:br>
              <a:rPr lang="en-US" sz="4600" dirty="0" smtClean="0">
                <a:solidFill>
                  <a:srgbClr val="C8A81E"/>
                </a:solidFill>
              </a:rPr>
            </a:br>
            <a:r>
              <a:rPr lang="en-US" sz="2200" b="0" dirty="0" smtClean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latin typeface="+mj-lt"/>
              </a:rPr>
              <a:t/>
            </a:r>
            <a:br>
              <a:rPr lang="en-US" sz="2200" b="0" dirty="0" smtClean="0">
                <a:ln w="3175">
                  <a:noFill/>
                </a:ln>
                <a:solidFill>
                  <a:schemeClr val="bg2">
                    <a:lumMod val="10000"/>
                  </a:schemeClr>
                </a:solidFill>
                <a:latin typeface="+mj-lt"/>
              </a:rPr>
            </a:br>
            <a:r>
              <a:rPr lang="en-US" sz="4500" dirty="0">
                <a:solidFill>
                  <a:srgbClr val="C8A81E"/>
                </a:solidFill>
              </a:rPr>
              <a:t>SURVEY &amp; GIS PROJECT MANAGER</a:t>
            </a:r>
            <a:br>
              <a:rPr lang="en-US" sz="4500" dirty="0">
                <a:solidFill>
                  <a:srgbClr val="C8A81E"/>
                </a:solidFill>
              </a:rPr>
            </a:br>
            <a:r>
              <a:rPr lang="en-US" sz="3300" dirty="0">
                <a:solidFill>
                  <a:srgbClr val="C8A81E"/>
                </a:solidFill>
              </a:rPr>
              <a:t>NINA.SAFAVI@STATE.VT.US </a:t>
            </a:r>
          </a:p>
        </p:txBody>
      </p:sp>
    </p:spTree>
    <p:extLst>
      <p:ext uri="{BB962C8B-B14F-4D97-AF65-F5344CB8AC3E}">
        <p14:creationId xmlns:p14="http://schemas.microsoft.com/office/powerpoint/2010/main" val="57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C8A81E"/>
                </a:solidFill>
              </a:rPr>
              <a:t>NINA -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BACKGROUND</a:t>
            </a:r>
            <a:endParaRPr lang="en-US" dirty="0">
              <a:solidFill>
                <a:srgbClr val="C8A81E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640823"/>
              </p:ext>
            </p:extLst>
          </p:nvPr>
        </p:nvGraphicFramePr>
        <p:xfrm>
          <a:off x="0" y="1371600"/>
          <a:ext cx="9144000" cy="483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76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SURVEYING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8" b="8316"/>
          <a:stretch/>
        </p:blipFill>
        <p:spPr bwMode="auto">
          <a:xfrm>
            <a:off x="242455" y="1104999"/>
            <a:ext cx="5396345" cy="537200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http://www.mikechurch.com/wp-content/uploads/2012/10/Mason-and-Dixon-laying-out-the-boundary-line.jpg"/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4" t="8198" r="15553" b="18319"/>
          <a:stretch/>
        </p:blipFill>
        <p:spPr bwMode="auto">
          <a:xfrm>
            <a:off x="599209" y="1226127"/>
            <a:ext cx="5115791" cy="532707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7" name="Picture 6" descr="http://www.fofweb.com/Electronic_Images/ImageGallery/tcde13.jpg"/>
          <p:cNvPicPr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6131" r="9898" b="16211"/>
          <a:stretch/>
        </p:blipFill>
        <p:spPr bwMode="auto">
          <a:xfrm>
            <a:off x="838200" y="1371600"/>
            <a:ext cx="5088843" cy="526010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" name="Picture 9" descr="http://huntsvillelandsurveying.com/wp-content/themes/thesis_17/custom/rotator/surveyor_looking_through_instrument.jpg"/>
          <p:cNvPicPr/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0"/>
          <a:stretch/>
        </p:blipFill>
        <p:spPr bwMode="auto">
          <a:xfrm>
            <a:off x="1066800" y="1524000"/>
            <a:ext cx="6816436" cy="518599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59074" name="Picture 2" descr="V:\Projects\Shared\ROW\Nina\ChesterHS\Picture4Surveyor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b="19773"/>
          <a:stretch/>
        </p:blipFill>
        <p:spPr bwMode="auto">
          <a:xfrm>
            <a:off x="1300413" y="1676400"/>
            <a:ext cx="6582823" cy="518769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075" name="Picture 3" descr="V:\Projects\Shared\ROW\Nina\ChesterHS\Picture4Surveyor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013" y="1839607"/>
            <a:ext cx="6925056" cy="519379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8" t="2909" b="2460"/>
          <a:stretch/>
        </p:blipFill>
        <p:spPr bwMode="auto">
          <a:xfrm>
            <a:off x="4158870" y="2124958"/>
            <a:ext cx="3920837" cy="293023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24444" r="65170" b="31515"/>
          <a:stretch/>
        </p:blipFill>
        <p:spPr bwMode="auto">
          <a:xfrm>
            <a:off x="4387470" y="2429758"/>
            <a:ext cx="4045527" cy="302029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 descr="http://user.dls.net/~djesys/60544-009.jpg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824" y="2658358"/>
            <a:ext cx="4298373" cy="322378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807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9763" y="0"/>
            <a:ext cx="15225713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-457201" y="4343400"/>
            <a:ext cx="9704895" cy="2833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en-US" sz="3200" b="1" u="sng" dirty="0">
                <a:solidFill>
                  <a:schemeClr val="bg1"/>
                </a:solidFill>
                <a:latin typeface="Georgia" pitchFamily="18" charset="0"/>
              </a:rPr>
              <a:t>VTrans – Projects In the Mapping </a:t>
            </a:r>
            <a:r>
              <a:rPr lang="en-US" altLang="en-US" sz="3200" b="1" u="sng" dirty="0" smtClean="0">
                <a:solidFill>
                  <a:schemeClr val="bg1"/>
                </a:solidFill>
                <a:latin typeface="Georgia" pitchFamily="18" charset="0"/>
              </a:rPr>
              <a:t>Section</a:t>
            </a:r>
            <a:r>
              <a:rPr lang="en-US" altLang="en-US" sz="4000" b="1" u="sng" dirty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altLang="en-US" sz="4000" b="1" u="sng" dirty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altLang="en-US" sz="1200" dirty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altLang="en-US" sz="1200" dirty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altLang="en-US" sz="3600" dirty="0">
                <a:solidFill>
                  <a:schemeClr val="bg1"/>
                </a:solidFill>
                <a:latin typeface="Georgia" pitchFamily="18" charset="0"/>
              </a:rPr>
              <a:t>Vermont Agency of Transportation </a:t>
            </a:r>
            <a:br>
              <a:rPr lang="en-US" altLang="en-US" sz="3600" dirty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altLang="en-US" sz="3000" dirty="0" smtClean="0">
                <a:solidFill>
                  <a:schemeClr val="bg1"/>
                </a:solidFill>
                <a:latin typeface="Georgia" pitchFamily="18" charset="0"/>
              </a:rPr>
              <a:t>Policy, Planning &amp; Intermodal Development </a:t>
            </a:r>
            <a:r>
              <a:rPr lang="en-US" altLang="en-US" sz="3000" dirty="0">
                <a:solidFill>
                  <a:schemeClr val="bg1"/>
                </a:solidFill>
                <a:latin typeface="Georgia" pitchFamily="18" charset="0"/>
              </a:rPr>
              <a:t>Division</a:t>
            </a:r>
            <a:r>
              <a:rPr lang="en-US" altLang="en-US" sz="3600" dirty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altLang="en-US" sz="3600" dirty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altLang="en-US" sz="3600" dirty="0">
                <a:solidFill>
                  <a:schemeClr val="bg1"/>
                </a:solidFill>
                <a:latin typeface="Georgia" pitchFamily="18" charset="0"/>
              </a:rPr>
              <a:t>Mapping </a:t>
            </a:r>
            <a:r>
              <a:rPr lang="en-US" altLang="en-US" sz="3600" dirty="0" smtClean="0">
                <a:solidFill>
                  <a:schemeClr val="bg1"/>
                </a:solidFill>
                <a:latin typeface="Georgia" pitchFamily="18" charset="0"/>
              </a:rPr>
              <a:t>Section</a:t>
            </a:r>
            <a:r>
              <a:rPr lang="en-US" altLang="en-US" sz="2000" dirty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altLang="en-US" sz="2000" dirty="0">
                <a:solidFill>
                  <a:schemeClr val="bg1"/>
                </a:solidFill>
                <a:latin typeface="Georgia" pitchFamily="18" charset="0"/>
              </a:rPr>
            </a:br>
            <a:endParaRPr lang="en-US" altLang="en-US" sz="20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YOU CAN DO NOW</a:t>
            </a:r>
            <a:r>
              <a:rPr lang="en-US" dirty="0" smtClean="0">
                <a:solidFill>
                  <a:srgbClr val="C8A81E"/>
                </a:solidFill>
              </a:rPr>
              <a:t>  </a:t>
            </a:r>
            <a:endParaRPr lang="en-US" dirty="0">
              <a:solidFill>
                <a:srgbClr val="C8A81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1500" y="990600"/>
            <a:ext cx="4281055" cy="525503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3900" y="1143000"/>
            <a:ext cx="4561609" cy="525433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6300" y="1371600"/>
            <a:ext cx="5909907" cy="51816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6" name="Picture 5"/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 bwMode="auto">
          <a:xfrm>
            <a:off x="2374900" y="1783080"/>
            <a:ext cx="6515100" cy="49225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133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Stephen Smith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Rail GIS Project Supervisor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48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the</a:t>
            </a:r>
          </a:p>
          <a:p>
            <a:pPr lvl="1"/>
            <a:r>
              <a:rPr lang="en-US" dirty="0" smtClean="0"/>
              <a:t>Engineers</a:t>
            </a:r>
          </a:p>
          <a:p>
            <a:pPr lvl="1"/>
            <a:r>
              <a:rPr lang="en-US" dirty="0" smtClean="0"/>
              <a:t>Property managers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roject managers </a:t>
            </a:r>
          </a:p>
          <a:p>
            <a:pPr lvl="1"/>
            <a:r>
              <a:rPr lang="en-US" dirty="0" smtClean="0"/>
              <a:t>… in the rail section make use of geographic information through:</a:t>
            </a:r>
          </a:p>
          <a:p>
            <a:r>
              <a:rPr lang="en-US" dirty="0" smtClean="0"/>
              <a:t>Data Design</a:t>
            </a:r>
          </a:p>
          <a:p>
            <a:r>
              <a:rPr lang="en-US" dirty="0" smtClean="0"/>
              <a:t>Data Access</a:t>
            </a:r>
          </a:p>
          <a:p>
            <a:r>
              <a:rPr lang="en-US" dirty="0"/>
              <a:t>Data </a:t>
            </a:r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cool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http://rail.vermont.gov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http://vtransparency.vermont.gov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41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Policies come from data analysis</a:t>
            </a:r>
          </a:p>
          <a:p>
            <a:pPr lvl="1"/>
            <a:r>
              <a:rPr lang="en-US" dirty="0" smtClean="0"/>
              <a:t>Needs authoritative data</a:t>
            </a:r>
          </a:p>
          <a:p>
            <a:r>
              <a:rPr lang="en-US" dirty="0" smtClean="0"/>
              <a:t>GIS is the “system of record”</a:t>
            </a:r>
          </a:p>
          <a:p>
            <a:pPr lvl="1"/>
            <a:r>
              <a:rPr lang="en-US" dirty="0" smtClean="0"/>
              <a:t>We are the stewards of that database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1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District General Manager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/>
              <a:t>Web Form: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bit.ly/gmuhs</a:t>
            </a:r>
            <a:endParaRPr lang="en-US" dirty="0" smtClean="0"/>
          </a:p>
          <a:p>
            <a:r>
              <a:rPr lang="en-US" dirty="0"/>
              <a:t>Dashboard: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bit.ly/gmuhsdb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9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GIS Info and Resources: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0167" y="3886200"/>
            <a:ext cx="7409792" cy="17526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http://vtrans.github.io/chester-hs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1"/>
            <a:ext cx="7772400" cy="177165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981200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 smtClean="0">
                <a:solidFill>
                  <a:srgbClr val="C8A81E"/>
                </a:solidFill>
              </a:rPr>
              <a:t/>
            </a:r>
            <a:br>
              <a:rPr lang="en-US" sz="3600" dirty="0" smtClean="0">
                <a:solidFill>
                  <a:srgbClr val="C8A81E"/>
                </a:solidFill>
              </a:rPr>
            </a:br>
            <a:r>
              <a:rPr lang="en-US" sz="3600" dirty="0" smtClean="0">
                <a:solidFill>
                  <a:srgbClr val="C8A81E"/>
                </a:solidFill>
              </a:rPr>
              <a:t/>
            </a:r>
            <a:br>
              <a:rPr lang="en-US" sz="3600" dirty="0" smtClean="0">
                <a:solidFill>
                  <a:srgbClr val="C8A81E"/>
                </a:solidFill>
              </a:rPr>
            </a:br>
            <a:r>
              <a:rPr lang="en-US" sz="3600" dirty="0" smtClean="0">
                <a:solidFill>
                  <a:srgbClr val="C8A81E"/>
                </a:solidFill>
              </a:rPr>
              <a:t>JOHNATHAN </a:t>
            </a:r>
            <a:r>
              <a:rPr lang="en-US" sz="3600" dirty="0">
                <a:solidFill>
                  <a:srgbClr val="C8A81E"/>
                </a:solidFill>
              </a:rPr>
              <a:t>– NINA – STEPHEN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vtrans.github.io/</a:t>
            </a:r>
            <a:r>
              <a:rPr lang="en-US" sz="3600" dirty="0" err="1" smtClean="0">
                <a:solidFill>
                  <a:schemeClr val="bg1">
                    <a:lumMod val="50000"/>
                  </a:schemeClr>
                </a:solidFill>
              </a:rPr>
              <a:t>chester-hs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354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/>
          </p:nvPr>
        </p:nvSpPr>
        <p:spPr bwMode="auto">
          <a:xfrm>
            <a:off x="0" y="274638"/>
            <a:ext cx="9144000" cy="65833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3600" dirty="0">
                <a:solidFill>
                  <a:srgbClr val="008000"/>
                </a:solidFill>
                <a:latin typeface="Georgia" pitchFamily="18" charset="0"/>
              </a:rPr>
              <a:t>Town Highway Maps &amp; Mileage</a:t>
            </a:r>
          </a:p>
          <a:p>
            <a:pPr>
              <a:buFontTx/>
              <a:buNone/>
            </a:pPr>
            <a:endParaRPr lang="en-US" altLang="en-US" sz="3600" dirty="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1096963"/>
            <a:ext cx="5851525" cy="432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2690813"/>
            <a:ext cx="3932237" cy="3106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286" name="Rectangle 6"/>
          <p:cNvSpPr>
            <a:spLocks noChangeArrowheads="1"/>
          </p:cNvSpPr>
          <p:nvPr/>
        </p:nvSpPr>
        <p:spPr bwMode="auto">
          <a:xfrm>
            <a:off x="2835275" y="6080124"/>
            <a:ext cx="58769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 smtClean="0">
                <a:latin typeface="Georgia" pitchFamily="18" charset="0"/>
                <a:hlinkClick r:id="rId4"/>
              </a:rPr>
              <a:t>http://vtransplanning.vermont.gov/maps</a:t>
            </a:r>
            <a:endParaRPr lang="en-US" altLang="en-US" sz="2400" dirty="0" smtClean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3600" dirty="0">
                <a:solidFill>
                  <a:srgbClr val="008000"/>
                </a:solidFill>
                <a:latin typeface="Georgia" pitchFamily="18" charset="0"/>
              </a:rPr>
              <a:t>Town Highway Maps &amp; Mileage</a:t>
            </a:r>
            <a:endParaRPr lang="en-US" altLang="en-US" sz="1800" dirty="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 sz="1600" dirty="0"/>
          </a:p>
          <a:p>
            <a:pPr lvl="1"/>
            <a:r>
              <a:rPr lang="en-US" altLang="en-US" dirty="0" smtClean="0"/>
              <a:t>Production of the Mileage Summaries</a:t>
            </a:r>
          </a:p>
          <a:p>
            <a:pPr lvl="1"/>
            <a:r>
              <a:rPr lang="en-US" altLang="en-US" dirty="0" smtClean="0"/>
              <a:t>Mileage data used in formula for appropriation for State Aid for Town Highway maintenance</a:t>
            </a:r>
            <a:endParaRPr lang="en-US" altLang="en-US" dirty="0"/>
          </a:p>
          <a:p>
            <a:pPr lvl="1"/>
            <a:r>
              <a:rPr lang="en-US" altLang="en-US" dirty="0" smtClean="0"/>
              <a:t>Mileage </a:t>
            </a:r>
            <a:r>
              <a:rPr lang="en-US" altLang="en-US" dirty="0"/>
              <a:t>used in local </a:t>
            </a:r>
            <a:r>
              <a:rPr lang="en-US" altLang="en-US" dirty="0" smtClean="0"/>
              <a:t>Vehicle Miles Traveled  </a:t>
            </a:r>
            <a:r>
              <a:rPr lang="en-US" altLang="en-US" dirty="0"/>
              <a:t>calculations</a:t>
            </a:r>
          </a:p>
        </p:txBody>
      </p:sp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75" y="3565525"/>
            <a:ext cx="6180138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6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3521075"/>
            <a:ext cx="2422525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3699242" y="6124199"/>
            <a:ext cx="39950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dirty="0" smtClean="0">
                <a:hlinkClick r:id="rId4"/>
              </a:rPr>
              <a:t>http://vtransplanning.vermont.gov/maps/stats</a:t>
            </a:r>
            <a:endParaRPr lang="en-US" altLang="en-US" sz="1400" dirty="0" smtClean="0"/>
          </a:p>
          <a:p>
            <a:r>
              <a:rPr lang="en-US" altLang="en-US" sz="1400" dirty="0" smtClean="0">
                <a:hlinkClick r:id="rId5"/>
              </a:rPr>
              <a:t>http://vtransplanning.vermont.gov/maps/publications</a:t>
            </a:r>
            <a:endParaRPr lang="en-US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>
                <a:solidFill>
                  <a:srgbClr val="008000"/>
                </a:solidFill>
                <a:latin typeface="Georgia" pitchFamily="18" charset="0"/>
              </a:rPr>
              <a:t>Route Log System</a:t>
            </a:r>
          </a:p>
          <a:p>
            <a:pPr>
              <a:buFontTx/>
              <a:buNone/>
            </a:pPr>
            <a:endParaRPr lang="en-US" altLang="en-US" sz="180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21891" y="6285744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http://vtransplanning.vermont.gov/maps/routelogs</a:t>
            </a:r>
            <a:endParaRPr lang="en-US" dirty="0"/>
          </a:p>
        </p:txBody>
      </p:sp>
      <p:pic>
        <p:nvPicPr>
          <p:cNvPr id="2560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48" y="1009486"/>
            <a:ext cx="7304362" cy="485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ChangeArrowheads="1"/>
          </p:cNvSpPr>
          <p:nvPr/>
        </p:nvSpPr>
        <p:spPr bwMode="auto">
          <a:xfrm>
            <a:off x="320675" y="365125"/>
            <a:ext cx="8594725" cy="57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Blip>
                <a:blip r:embed="rId2"/>
              </a:buBlip>
              <a:defRPr sz="30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Blip>
                <a:blip r:embed="rId3"/>
              </a:buBlip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Blip>
                <a:blip r:embed="rId5"/>
              </a:buBlip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Blip>
                <a:blip r:embed="rId6"/>
              </a:buBlip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Blip>
                <a:blip r:embed="rId6"/>
              </a:buBlip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Blip>
                <a:blip r:embed="rId6"/>
              </a:buBlip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Blip>
                <a:blip r:embed="rId6"/>
              </a:buBlip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Blip>
                <a:blip r:embed="rId6"/>
              </a:buBlip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4000">
                <a:solidFill>
                  <a:srgbClr val="008000"/>
                </a:solidFill>
                <a:latin typeface="Georgia" pitchFamily="18" charset="0"/>
              </a:rPr>
              <a:t>Map Production</a:t>
            </a:r>
          </a:p>
          <a:p>
            <a:pPr algn="ctr">
              <a:buFontTx/>
              <a:buNone/>
            </a:pPr>
            <a:r>
              <a:rPr lang="en-US" altLang="en-US" sz="4000">
                <a:solidFill>
                  <a:srgbClr val="008000"/>
                </a:solidFill>
                <a:latin typeface="Georgia" pitchFamily="18" charset="0"/>
              </a:rPr>
              <a:t>Map No. 1 &amp; State Highway Map</a:t>
            </a:r>
          </a:p>
          <a:p>
            <a:pPr>
              <a:buFontTx/>
              <a:buNone/>
            </a:pPr>
            <a:endParaRPr lang="en-US" altLang="en-US" sz="180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692275"/>
            <a:ext cx="3098800" cy="489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5" y="1965325"/>
            <a:ext cx="3976688" cy="2697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03638"/>
            <a:ext cx="3565525" cy="2881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>
                <a:solidFill>
                  <a:srgbClr val="008000"/>
                </a:solidFill>
                <a:latin typeface="Georgia" pitchFamily="18" charset="0"/>
              </a:rPr>
              <a:t>Rural Functional Class Map</a:t>
            </a:r>
          </a:p>
          <a:p>
            <a:pPr>
              <a:buFontTx/>
              <a:buNone/>
            </a:pPr>
            <a:endParaRPr lang="en-US" altLang="en-US" sz="180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4413"/>
            <a:ext cx="4295775" cy="561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8" y="1209675"/>
            <a:ext cx="5154612" cy="3028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16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3392488"/>
            <a:ext cx="3257550" cy="3201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2956" y="6594475"/>
            <a:ext cx="7391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5"/>
              </a:rPr>
              <a:t>http://vtransplanning.vermont.gov/sites/aot_policy/files/documents/highwayresearch/RuralFunclStatewide_2013.pdf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>
                <a:solidFill>
                  <a:srgbClr val="008000"/>
                </a:solidFill>
                <a:latin typeface="Georgia" pitchFamily="18" charset="0"/>
              </a:rPr>
              <a:t>District Maps</a:t>
            </a:r>
          </a:p>
          <a:p>
            <a:pPr>
              <a:buFontTx/>
              <a:buNone/>
            </a:pPr>
            <a:endParaRPr lang="en-US" altLang="en-US" sz="180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245768" name="Picture 8" descr="webdistrictsCA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863"/>
            <a:ext cx="4478338" cy="579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022350"/>
            <a:ext cx="4799013" cy="3227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6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3286125"/>
            <a:ext cx="4764087" cy="357187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/>
          </p:nvPr>
        </p:nvSpPr>
        <p:spPr bwMode="auto">
          <a:xfrm>
            <a:off x="457200" y="365125"/>
            <a:ext cx="8229600" cy="57610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Tx/>
              <a:buNone/>
            </a:pPr>
            <a:r>
              <a:rPr lang="en-US" altLang="en-US" sz="4000" dirty="0" smtClean="0">
                <a:solidFill>
                  <a:srgbClr val="008000"/>
                </a:solidFill>
                <a:latin typeface="Georgia" pitchFamily="18" charset="0"/>
              </a:rPr>
              <a:t>2012 </a:t>
            </a:r>
            <a:r>
              <a:rPr lang="en-US" altLang="en-US" sz="4000" dirty="0">
                <a:solidFill>
                  <a:srgbClr val="008000"/>
                </a:solidFill>
                <a:latin typeface="Georgia" pitchFamily="18" charset="0"/>
              </a:rPr>
              <a:t>Traffic Flow </a:t>
            </a:r>
            <a:r>
              <a:rPr lang="en-US" altLang="en-US" sz="4000" dirty="0" smtClean="0">
                <a:solidFill>
                  <a:srgbClr val="008000"/>
                </a:solidFill>
                <a:latin typeface="Georgia" pitchFamily="18" charset="0"/>
              </a:rPr>
              <a:t>Map</a:t>
            </a:r>
            <a:endParaRPr lang="en-US" altLang="en-US" sz="4000" dirty="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 sz="1800" dirty="0">
              <a:solidFill>
                <a:srgbClr val="008000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247817" name="Picture 9" descr="V:\Projects\Shared\Mapping\Mapping_Unit_Maps\TrafficFlowMaps\TrafficFlow_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0" y="969817"/>
            <a:ext cx="3842327" cy="576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V:\Projects\Shared\Mapping\Mapping_Unit_Maps\TrafficFlowMaps\TrafficFlow_20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t="59891" r="52631" b="30625"/>
          <a:stretch/>
        </p:blipFill>
        <p:spPr bwMode="auto">
          <a:xfrm>
            <a:off x="3447867" y="2027382"/>
            <a:ext cx="5560235" cy="34405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5411</TotalTime>
  <Words>249</Words>
  <Application>Microsoft Office PowerPoint</Application>
  <PresentationFormat>On-screen Show (4:3)</PresentationFormat>
  <Paragraphs>82</Paragraphs>
  <Slides>27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Default Design</vt:lpstr>
      <vt:lpstr>Acrobat Document</vt:lpstr>
      <vt:lpstr>GIS @ VTrans</vt:lpstr>
      <vt:lpstr>VTrans – Projects In the Mapping Section  Vermont Agency of Transportation  Policy, Planning &amp; Intermodal Development Division Mapping Section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Questions???</vt:lpstr>
      <vt:lpstr>VTrans Surveying</vt:lpstr>
      <vt:lpstr>NINA - BACKGROUND</vt:lpstr>
      <vt:lpstr>SURVEYING</vt:lpstr>
      <vt:lpstr>WHAT YOU CAN DO NOW  </vt:lpstr>
      <vt:lpstr>Stephen Smith</vt:lpstr>
      <vt:lpstr>My Job</vt:lpstr>
      <vt:lpstr>Some cool things</vt:lpstr>
      <vt:lpstr>Data and Policy</vt:lpstr>
      <vt:lpstr>District General Manager Activity</vt:lpstr>
      <vt:lpstr>Additional GIS Info and Resources:</vt:lpstr>
      <vt:lpstr>QUESTIONS?</vt:lpstr>
    </vt:vector>
  </TitlesOfParts>
  <Company>VTrans Mapping Unit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VSDP Presentation</dc:title>
  <dc:creator>Johnathan Croft</dc:creator>
  <cp:lastModifiedBy>stsmith</cp:lastModifiedBy>
  <cp:revision>180</cp:revision>
  <dcterms:created xsi:type="dcterms:W3CDTF">2003-06-26T22:18:52Z</dcterms:created>
  <dcterms:modified xsi:type="dcterms:W3CDTF">2015-03-18T14:43:06Z</dcterms:modified>
</cp:coreProperties>
</file>